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2319"/>
    <a:srgbClr val="D31723"/>
    <a:srgbClr val="EC1D07"/>
    <a:srgbClr val="9D0422"/>
    <a:srgbClr val="BC072B"/>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18" d="100"/>
          <a:sy n="118" d="100"/>
        </p:scale>
        <p:origin x="-288"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65248"/>
            <a:ext cx="7772400" cy="978408"/>
          </a:xfrm>
        </p:spPr>
        <p:txBody>
          <a:bodyPr vert="horz" lIns="91440" tIns="45720" rIns="91440" bIns="45720" rtlCol="0" anchor="b" anchorCtr="0">
            <a:noAutofit/>
          </a:bodyPr>
          <a:lstStyle>
            <a:lvl1pPr algn="ctr" defTabSz="914400" rtl="0" eaLnBrk="1" latinLnBrk="0" hangingPunct="1">
              <a:spcBef>
                <a:spcPct val="0"/>
              </a:spcBef>
              <a:buNone/>
              <a:defRPr sz="54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dirty="0"/>
          </a:p>
        </p:txBody>
      </p:sp>
      <p:sp>
        <p:nvSpPr>
          <p:cNvPr id="3" name="Subtitle 2"/>
          <p:cNvSpPr>
            <a:spLocks noGrp="1"/>
          </p:cNvSpPr>
          <p:nvPr>
            <p:ph type="subTitle" idx="1"/>
          </p:nvPr>
        </p:nvSpPr>
        <p:spPr>
          <a:xfrm>
            <a:off x="685800" y="3352800"/>
            <a:ext cx="7772400" cy="877824"/>
          </a:xfrm>
        </p:spPr>
        <p:txBody>
          <a:bodyPr vert="horz" lIns="91440" tIns="45720" rIns="91440" bIns="45720" rtlCol="0">
            <a:normAutofit/>
          </a:bodyPr>
          <a:lstStyle>
            <a:lvl1pPr marL="0" indent="0" algn="ctr" defTabSz="914400" rtl="0" eaLnBrk="1" latinLnBrk="0" hangingPunct="1">
              <a:spcBef>
                <a:spcPts val="300"/>
              </a:spcBef>
              <a:buFontTx/>
              <a:buNone/>
              <a:defRPr sz="2000" kern="1200">
                <a:solidFill>
                  <a:schemeClr val="tx1">
                    <a:tint val="75000"/>
                  </a:schemeClr>
                </a:solidFill>
                <a:effectLst>
                  <a:outerShdw blurRad="50800" dist="50800" dir="5400000" sx="101000" sy="101000" algn="t" rotWithShape="0">
                    <a:prstClr val="black">
                      <a:alpha val="40000"/>
                    </a:prst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11/29/13 </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05082" y="969264"/>
            <a:ext cx="3657600" cy="1161288"/>
          </a:xfrm>
        </p:spPr>
        <p:txBody>
          <a:bodyPr anchor="b">
            <a:noAutofit/>
          </a:bodyPr>
          <a:lstStyle>
            <a:lvl1pPr algn="l">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63388" y="510988"/>
            <a:ext cx="3657600" cy="5553636"/>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799853" y="2130552"/>
            <a:ext cx="3657600" cy="3584448"/>
          </a:xfrm>
        </p:spPr>
        <p:txBody>
          <a:bodyPr vert="horz" lIns="91440" tIns="45720" rIns="91440" bIns="45720" rtlCol="0">
            <a:normAutofit/>
          </a:bodyPr>
          <a:lstStyle>
            <a:lvl1pPr marL="0" indent="0">
              <a:spcBef>
                <a:spcPts val="10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11/29/13 </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51376"/>
            <a:ext cx="7776882" cy="1014984"/>
          </a:xfrm>
        </p:spPr>
        <p:txBody>
          <a:bodyPr anchor="b">
            <a:noAutofit/>
          </a:bodyPr>
          <a:lstStyle>
            <a:lvl1pPr algn="ctr">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1828800" y="457199"/>
            <a:ext cx="5486400" cy="3644153"/>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680571" y="5181599"/>
            <a:ext cx="7776882" cy="950259"/>
          </a:xfrm>
        </p:spPr>
        <p:txBody>
          <a:bodyPr vert="horz" lIns="91440" tIns="45720" rIns="91440" bIns="45720" rtlCol="0">
            <a:normAutofit/>
          </a:bodyPr>
          <a:lstStyle>
            <a:lvl1pPr marL="0" indent="0" algn="ctr">
              <a:spcBef>
                <a:spcPts val="3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11/29/13 </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toryboard">
    <p:spTree>
      <p:nvGrpSpPr>
        <p:cNvPr id="1" name=""/>
        <p:cNvGrpSpPr/>
        <p:nvPr/>
      </p:nvGrpSpPr>
      <p:grpSpPr>
        <a:xfrm>
          <a:off x="0" y="0"/>
          <a:ext cx="0" cy="0"/>
          <a:chOff x="0" y="0"/>
          <a:chExt cx="0" cy="0"/>
        </a:xfrm>
      </p:grpSpPr>
      <p:sp>
        <p:nvSpPr>
          <p:cNvPr id="2" name="Title 1"/>
          <p:cNvSpPr>
            <a:spLocks noGrp="1"/>
          </p:cNvSpPr>
          <p:nvPr>
            <p:ph type="title"/>
          </p:nvPr>
        </p:nvSpPr>
        <p:spPr>
          <a:xfrm>
            <a:off x="685800" y="4155141"/>
            <a:ext cx="7776882" cy="1013011"/>
          </a:xfrm>
        </p:spPr>
        <p:txBody>
          <a:bodyPr anchor="b">
            <a:noAutofit/>
          </a:bodyPr>
          <a:lstStyle>
            <a:lvl1pPr algn="ctr">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8580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680571" y="5181599"/>
            <a:ext cx="7776882" cy="950259"/>
          </a:xfrm>
        </p:spPr>
        <p:txBody>
          <a:bodyPr vert="horz" lIns="91440" tIns="45720" rIns="91440" bIns="45720" rtlCol="0">
            <a:normAutofit/>
          </a:bodyPr>
          <a:lstStyle>
            <a:lvl1pPr marL="0" indent="0" algn="ctr">
              <a:spcBef>
                <a:spcPts val="3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11/29/13 </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
        <p:nvSpPr>
          <p:cNvPr id="11" name="Picture Placeholder 2"/>
          <p:cNvSpPr>
            <a:spLocks noGrp="1"/>
          </p:cNvSpPr>
          <p:nvPr>
            <p:ph type="pic" idx="13"/>
          </p:nvPr>
        </p:nvSpPr>
        <p:spPr>
          <a:xfrm>
            <a:off x="68580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6" name="Picture Placeholder 2"/>
          <p:cNvSpPr>
            <a:spLocks noGrp="1"/>
          </p:cNvSpPr>
          <p:nvPr>
            <p:ph type="pic" idx="14"/>
          </p:nvPr>
        </p:nvSpPr>
        <p:spPr>
          <a:xfrm>
            <a:off x="341249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7" name="Picture Placeholder 2"/>
          <p:cNvSpPr>
            <a:spLocks noGrp="1"/>
          </p:cNvSpPr>
          <p:nvPr>
            <p:ph type="pic" idx="15"/>
          </p:nvPr>
        </p:nvSpPr>
        <p:spPr>
          <a:xfrm>
            <a:off x="341249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8" name="Picture Placeholder 2"/>
          <p:cNvSpPr>
            <a:spLocks noGrp="1"/>
          </p:cNvSpPr>
          <p:nvPr>
            <p:ph type="pic" idx="16"/>
          </p:nvPr>
        </p:nvSpPr>
        <p:spPr>
          <a:xfrm>
            <a:off x="613918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9" name="Picture Placeholder 2"/>
          <p:cNvSpPr>
            <a:spLocks noGrp="1"/>
          </p:cNvSpPr>
          <p:nvPr>
            <p:ph type="pic" idx="17"/>
          </p:nvPr>
        </p:nvSpPr>
        <p:spPr>
          <a:xfrm>
            <a:off x="613918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11/29/13 </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533400"/>
            <a:ext cx="1600200" cy="55927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85800" y="533400"/>
            <a:ext cx="6019800" cy="5592763"/>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11/29/13 </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a:xfrm>
            <a:off x="685800" y="1869141"/>
            <a:ext cx="7770813" cy="4257022"/>
          </a:xfrm>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11/29/13 </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267200"/>
            <a:ext cx="7772400" cy="977153"/>
          </a:xfrm>
        </p:spPr>
        <p:txBody>
          <a:bodyPr anchor="b" anchorCtr="0">
            <a:noAutofit/>
          </a:bodyPr>
          <a:lstStyle>
            <a:lvl1pPr>
              <a:defRPr sz="5400"/>
            </a:lvl1pPr>
          </a:lstStyle>
          <a:p>
            <a:r>
              <a:rPr lang="en-US" smtClean="0"/>
              <a:t>Click to edit Master title style</a:t>
            </a:r>
            <a:endParaRPr/>
          </a:p>
        </p:txBody>
      </p:sp>
      <p:sp>
        <p:nvSpPr>
          <p:cNvPr id="3" name="Subtitle 2"/>
          <p:cNvSpPr>
            <a:spLocks noGrp="1"/>
          </p:cNvSpPr>
          <p:nvPr>
            <p:ph type="subTitle" idx="1"/>
          </p:nvPr>
        </p:nvSpPr>
        <p:spPr>
          <a:xfrm>
            <a:off x="685799" y="5257800"/>
            <a:ext cx="7770813" cy="874058"/>
          </a:xfrm>
        </p:spPr>
        <p:txBody>
          <a:bodyPr>
            <a:normAutofit/>
          </a:bodyPr>
          <a:lstStyle>
            <a:lvl1pPr marL="0" indent="0" algn="ctr">
              <a:spcBef>
                <a:spcPts val="300"/>
              </a:spcBef>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11/29/13 </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
        <p:nvSpPr>
          <p:cNvPr id="8" name="Picture Placeholder 7"/>
          <p:cNvSpPr>
            <a:spLocks noGrp="1"/>
          </p:cNvSpPr>
          <p:nvPr>
            <p:ph type="pic" sz="quarter" idx="13"/>
          </p:nvPr>
        </p:nvSpPr>
        <p:spPr>
          <a:xfrm rot="21540000">
            <a:off x="2056196" y="424650"/>
            <a:ext cx="5031609" cy="337580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a:lstStyle>
            <a:lvl1pPr>
              <a:buFont typeface="Arial" pitchFamily="34" charset="0"/>
              <a:buNone/>
              <a:defRPr/>
            </a:lvl1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990600"/>
            <a:ext cx="7770813" cy="1743075"/>
          </a:xfrm>
        </p:spPr>
        <p:txBody>
          <a:bodyPr vert="horz" lIns="91440" tIns="45720" rIns="91440" bIns="45720" rtlCol="0" anchor="b" anchorCtr="0">
            <a:noAutofit/>
          </a:bodyPr>
          <a:lstStyle>
            <a:lvl1pPr algn="ctr" defTabSz="914400" rtl="0" eaLnBrk="1" latinLnBrk="0" hangingPunct="1">
              <a:spcBef>
                <a:spcPct val="0"/>
              </a:spcBef>
              <a:buNone/>
              <a:defRPr sz="54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85800" y="2756647"/>
            <a:ext cx="7770813" cy="1281953"/>
          </a:xfrm>
        </p:spPr>
        <p:txBody>
          <a:bodyPr vert="horz" lIns="91440" tIns="45720" rIns="91440" bIns="45720" rtlCol="0">
            <a:normAutofit/>
          </a:bodyPr>
          <a:lstStyle>
            <a:lvl1pPr marL="0" indent="0" algn="ctr" defTabSz="914400" rtl="0" eaLnBrk="1" latinLnBrk="0" hangingPunct="1">
              <a:spcBef>
                <a:spcPts val="300"/>
              </a:spcBef>
              <a:buFontTx/>
              <a:buNone/>
              <a:defRPr sz="2000" kern="1200">
                <a:solidFill>
                  <a:schemeClr val="tx1">
                    <a:tint val="75000"/>
                  </a:schemeClr>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1A0C47-018D-4460-B945-BFF7981B6CA6}" type="datetimeFigureOut">
              <a:rPr lang="en-US" smtClean="0"/>
              <a:t>11/29/13 </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21023"/>
            <a:ext cx="7770813" cy="1429871"/>
          </a:xfrm>
        </p:spPr>
        <p:txBody>
          <a:bodyPr/>
          <a:lstStyle/>
          <a:p>
            <a:r>
              <a:rPr lang="en-US" smtClean="0"/>
              <a:t>Click to edit Master title style</a:t>
            </a:r>
            <a:endParaRPr/>
          </a:p>
        </p:txBody>
      </p:sp>
      <p:sp>
        <p:nvSpPr>
          <p:cNvPr id="3" name="Content Placeholder 2"/>
          <p:cNvSpPr>
            <a:spLocks noGrp="1"/>
          </p:cNvSpPr>
          <p:nvPr>
            <p:ph sz="half" idx="1"/>
          </p:nvPr>
        </p:nvSpPr>
        <p:spPr>
          <a:xfrm>
            <a:off x="685800" y="1760538"/>
            <a:ext cx="3611880" cy="4365625"/>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marL="2398713" indent="-336550">
              <a:defRPr sz="1800"/>
            </a:lvl8pPr>
            <a:lvl9pPr marL="2398713" indent="-336550">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844733" y="1760538"/>
            <a:ext cx="3611880" cy="4365625"/>
          </a:xfrm>
        </p:spPr>
        <p:txBody>
          <a:bodyPr>
            <a:normAutofit/>
          </a:bodyPr>
          <a:lstStyle>
            <a:lvl1pPr>
              <a:defRPr sz="2200"/>
            </a:lvl1pPr>
            <a:lvl2pPr>
              <a:defRPr sz="2000"/>
            </a:lvl2pPr>
            <a:lvl3pPr>
              <a:defRPr sz="2000"/>
            </a:lvl3pPr>
            <a:lvl4pPr>
              <a:defRPr sz="2000"/>
            </a:lvl4pPr>
            <a:lvl5pPr>
              <a:defRPr sz="2000"/>
            </a:lvl5pPr>
            <a:lvl6pPr>
              <a:defRPr sz="1800"/>
            </a:lvl6pPr>
            <a:lvl7pPr>
              <a:defRPr sz="1800"/>
            </a:lvl7pPr>
            <a:lvl8pPr marL="2398713" indent="-336550">
              <a:defRPr sz="1800"/>
            </a:lvl8pPr>
            <a:lvl9pPr marL="2398713" indent="-336550">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651A0C47-018D-4460-B945-BFF7981B6CA6}" type="datetimeFigureOut">
              <a:rPr lang="en-US" smtClean="0"/>
              <a:t>11/29/13 </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800" y="121023"/>
            <a:ext cx="7770813" cy="1429871"/>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85800" y="1550895"/>
            <a:ext cx="3611880" cy="614082"/>
          </a:xfrm>
        </p:spPr>
        <p:txBody>
          <a:bodyPr anchor="b"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438400"/>
            <a:ext cx="3611880" cy="36877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marL="2398713" indent="-336550">
              <a:defRPr sz="1600"/>
            </a:lvl8pPr>
            <a:lvl9pPr marL="2398713" indent="-336550">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845526" y="1550895"/>
            <a:ext cx="3611880" cy="614082"/>
          </a:xfrm>
        </p:spPr>
        <p:txBody>
          <a:bodyPr anchor="b"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45526" y="2438400"/>
            <a:ext cx="3611880" cy="36877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marL="2398713" indent="-336550">
              <a:defRPr sz="1600"/>
            </a:lvl8pPr>
            <a:lvl9pPr marL="2398713" indent="-336550">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651A0C47-018D-4460-B945-BFF7981B6CA6}" type="datetimeFigureOut">
              <a:rPr lang="en-US" smtClean="0"/>
              <a:t>11/29/13 </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1F5A0A-F6FC-4FFD-9B49-0DA8697211D9}" type="slidenum">
              <a:rPr lang="en-US" smtClean="0"/>
              <a:t>‹#›</a:t>
            </a:fld>
            <a:endParaRPr lang="en-US"/>
          </a:p>
        </p:txBody>
      </p:sp>
      <p:cxnSp>
        <p:nvCxnSpPr>
          <p:cNvPr id="11" name="Straight Connector 10"/>
          <p:cNvCxnSpPr/>
          <p:nvPr/>
        </p:nvCxnSpPr>
        <p:spPr>
          <a:xfrm>
            <a:off x="786205" y="2191871"/>
            <a:ext cx="3429000" cy="1588"/>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936966" y="2191871"/>
            <a:ext cx="3429000" cy="1588"/>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651A0C47-018D-4460-B945-BFF7981B6CA6}" type="datetimeFigureOut">
              <a:rPr lang="en-US" smtClean="0"/>
              <a:t>11/29/13 </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1A0C47-018D-4460-B945-BFF7981B6CA6}" type="datetimeFigureOut">
              <a:rPr lang="en-US" smtClean="0"/>
              <a:t>11/29/13 </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905" y="971550"/>
            <a:ext cx="3657600" cy="1162050"/>
          </a:xfrm>
        </p:spPr>
        <p:txBody>
          <a:bodyPr anchor="b">
            <a:noAutofit/>
          </a:bodyPr>
          <a:lstStyle>
            <a:lvl1pPr algn="l">
              <a:defRPr sz="3600" b="0"/>
            </a:lvl1pPr>
          </a:lstStyle>
          <a:p>
            <a:r>
              <a:rPr lang="en-US" smtClean="0"/>
              <a:t>Click to edit Master title style</a:t>
            </a:r>
            <a:endParaRPr/>
          </a:p>
        </p:txBody>
      </p:sp>
      <p:sp>
        <p:nvSpPr>
          <p:cNvPr id="3" name="Content Placeholder 2"/>
          <p:cNvSpPr>
            <a:spLocks noGrp="1"/>
          </p:cNvSpPr>
          <p:nvPr>
            <p:ph idx="1"/>
          </p:nvPr>
        </p:nvSpPr>
        <p:spPr>
          <a:xfrm>
            <a:off x="4800600" y="457200"/>
            <a:ext cx="3657600" cy="5668963"/>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marL="2398713" indent="-336550">
              <a:defRPr sz="1800"/>
            </a:lvl8pPr>
            <a:lvl9pPr marL="2398713" indent="-336550">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658905" y="2133601"/>
            <a:ext cx="3657600" cy="3581400"/>
          </a:xfrm>
        </p:spPr>
        <p:txBody>
          <a:bodyPr>
            <a:normAutofit/>
          </a:bodyPr>
          <a:lstStyle>
            <a:lvl1pPr marL="0" indent="0">
              <a:spcBef>
                <a:spcPts val="10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11/29/13 </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121023"/>
            <a:ext cx="7770813" cy="1429871"/>
          </a:xfrm>
          <a:prstGeom prst="rect">
            <a:avLst/>
          </a:prstGeom>
        </p:spPr>
        <p:txBody>
          <a:bodyPr vert="horz" lIns="91440" tIns="45720" rIns="91440" bIns="45720" rtlCol="0" anchor="ctr" anchorCtr="0">
            <a:normAutofit/>
          </a:bodyPr>
          <a:lstStyle/>
          <a:p>
            <a:r>
              <a:rPr lang="en-US" smtClean="0"/>
              <a:t>Click to edit Master title style</a:t>
            </a:r>
            <a:endParaRPr/>
          </a:p>
        </p:txBody>
      </p:sp>
      <p:sp>
        <p:nvSpPr>
          <p:cNvPr id="3" name="Text Placeholder 2"/>
          <p:cNvSpPr>
            <a:spLocks noGrp="1"/>
          </p:cNvSpPr>
          <p:nvPr>
            <p:ph type="body" idx="1"/>
          </p:nvPr>
        </p:nvSpPr>
        <p:spPr>
          <a:xfrm>
            <a:off x="685800" y="1752600"/>
            <a:ext cx="7770813"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620435" y="6356350"/>
            <a:ext cx="2133600" cy="365125"/>
          </a:xfrm>
          <a:prstGeom prst="rect">
            <a:avLst/>
          </a:prstGeom>
        </p:spPr>
        <p:txBody>
          <a:bodyPr vert="horz" lIns="91440" tIns="45720" rIns="91440" bIns="45720" rtlCol="0" anchor="ctr"/>
          <a:lstStyle>
            <a:lvl1pPr algn="r">
              <a:defRPr sz="1200">
                <a:solidFill>
                  <a:schemeClr val="tx1">
                    <a:tint val="75000"/>
                  </a:schemeClr>
                </a:solidFill>
                <a:effectLst>
                  <a:outerShdw blurRad="50800" dist="38100" dir="5400000" sx="101000" sy="101000" algn="t" rotWithShape="0">
                    <a:prstClr val="black">
                      <a:alpha val="40000"/>
                    </a:prstClr>
                  </a:outerShdw>
                </a:effectLst>
              </a:defRPr>
            </a:lvl1pPr>
          </a:lstStyle>
          <a:p>
            <a:fld id="{651A0C47-018D-4460-B945-BFF7981B6CA6}" type="datetimeFigureOut">
              <a:rPr lang="en-US" smtClean="0"/>
              <a:t>11/29/13 </a:t>
            </a:fld>
            <a:endParaRPr lang="en-US"/>
          </a:p>
        </p:txBody>
      </p:sp>
      <p:sp>
        <p:nvSpPr>
          <p:cNvPr id="5" name="Footer Placeholder 4"/>
          <p:cNvSpPr>
            <a:spLocks noGrp="1"/>
          </p:cNvSpPr>
          <p:nvPr>
            <p:ph type="ftr" sz="quarter" idx="3"/>
          </p:nvPr>
        </p:nvSpPr>
        <p:spPr>
          <a:xfrm>
            <a:off x="354105" y="6356350"/>
            <a:ext cx="2895600" cy="365125"/>
          </a:xfrm>
          <a:prstGeom prst="rect">
            <a:avLst/>
          </a:prstGeom>
        </p:spPr>
        <p:txBody>
          <a:bodyPr vert="horz" lIns="91440" tIns="45720" rIns="91440" bIns="45720" rtlCol="0" anchor="ctr"/>
          <a:lstStyle>
            <a:lvl1pPr algn="l">
              <a:defRPr sz="1200">
                <a:solidFill>
                  <a:schemeClr val="tx1">
                    <a:tint val="75000"/>
                  </a:schemeClr>
                </a:solidFill>
                <a:effectLst>
                  <a:outerShdw blurRad="50800" dist="38100" dir="5400000" sx="101000" sy="101000" algn="t" rotWithShape="0">
                    <a:prstClr val="black">
                      <a:alpha val="40000"/>
                    </a:prstClr>
                  </a:outerShdw>
                </a:effectLst>
              </a:defRPr>
            </a:lvl1pPr>
          </a:lstStyle>
          <a:p>
            <a:endParaRPr lang="en-US"/>
          </a:p>
        </p:txBody>
      </p:sp>
      <p:sp>
        <p:nvSpPr>
          <p:cNvPr id="6" name="Slide Number Placeholder 5"/>
          <p:cNvSpPr>
            <a:spLocks noGrp="1"/>
          </p:cNvSpPr>
          <p:nvPr>
            <p:ph type="sldNum" sz="quarter" idx="4"/>
          </p:nvPr>
        </p:nvSpPr>
        <p:spPr>
          <a:xfrm>
            <a:off x="4229100" y="6356350"/>
            <a:ext cx="685800" cy="365125"/>
          </a:xfrm>
          <a:prstGeom prst="rect">
            <a:avLst/>
          </a:prstGeom>
        </p:spPr>
        <p:txBody>
          <a:bodyPr vert="horz" lIns="91440" tIns="45720" rIns="91440" bIns="45720" rtlCol="0" anchor="ctr"/>
          <a:lstStyle>
            <a:lvl1pPr algn="ctr">
              <a:defRPr sz="1200">
                <a:solidFill>
                  <a:schemeClr val="tx1">
                    <a:tint val="75000"/>
                  </a:schemeClr>
                </a:solidFill>
                <a:effectLst>
                  <a:outerShdw blurRad="50800" dist="38100" dir="5400000" sx="101000" sy="101000" algn="t" rotWithShape="0">
                    <a:prstClr val="black">
                      <a:alpha val="40000"/>
                    </a:prstClr>
                  </a:outerShdw>
                </a:effectLst>
              </a:defRPr>
            </a:lvl1pPr>
          </a:lstStyle>
          <a:p>
            <a:fld id="{9C1F5A0A-F6FC-4FFD-9B49-0DA8697211D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ctr" defTabSz="914400" rtl="0" eaLnBrk="1" latinLnBrk="0" hangingPunct="1">
        <a:spcBef>
          <a:spcPct val="0"/>
        </a:spcBef>
        <a:buNone/>
        <a:defRPr sz="48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ts val="2000"/>
        </a:spcBef>
        <a:buFontTx/>
        <a:buBlip>
          <a:blip r:embed="rId16"/>
        </a:buBlip>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685800" indent="-336550" algn="l" defTabSz="914400" rtl="0" eaLnBrk="1" latinLnBrk="0" hangingPunct="1">
        <a:spcBef>
          <a:spcPts val="600"/>
        </a:spcBef>
        <a:buFontTx/>
        <a:buBlip>
          <a:blip r:embed="rId16"/>
        </a:buBlip>
        <a:defRPr sz="2000" kern="1200">
          <a:solidFill>
            <a:schemeClr val="tx1"/>
          </a:solidFill>
          <a:effectLst>
            <a:outerShdw blurRad="50800" dist="50800" dir="5400000" sx="101000" sy="101000" algn="t" rotWithShape="0">
              <a:prstClr val="black">
                <a:alpha val="40000"/>
              </a:prstClr>
            </a:outerShdw>
          </a:effectLst>
          <a:latin typeface="+mn-lt"/>
          <a:ea typeface="+mn-ea"/>
          <a:cs typeface="+mn-cs"/>
        </a:defRPr>
      </a:lvl2pPr>
      <a:lvl3pPr marL="1035050" indent="-3492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3pPr>
      <a:lvl4pPr marL="1371600" indent="-3365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4pPr>
      <a:lvl5pPr marL="1720850" indent="-3492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5pPr>
      <a:lvl6pPr marL="2055813" indent="-336550" algn="l" defTabSz="914400" rtl="0" eaLnBrk="1" latinLnBrk="0" hangingPunct="1">
        <a:spcBef>
          <a:spcPct val="20000"/>
        </a:spcBef>
        <a:buFontTx/>
        <a:buBlip>
          <a:blip r:embed="rId16"/>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6pPr>
      <a:lvl7pPr marL="2398713" indent="-336550" algn="l" defTabSz="914400" rtl="0" eaLnBrk="1" latinLnBrk="0" hangingPunct="1">
        <a:spcBef>
          <a:spcPct val="20000"/>
        </a:spcBef>
        <a:buFontTx/>
        <a:buBlip>
          <a:blip r:embed="rId16"/>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7pPr>
      <a:lvl8pPr marL="2743200" indent="-336550" algn="l" defTabSz="914400" rtl="0" eaLnBrk="1" latinLnBrk="0" hangingPunct="1">
        <a:spcBef>
          <a:spcPct val="20000"/>
        </a:spcBef>
        <a:buFontTx/>
        <a:buBlip>
          <a:blip r:embed="rId16"/>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8pPr>
      <a:lvl9pPr marL="3087688" indent="-336550" algn="l" defTabSz="914400" rtl="0" eaLnBrk="1" latinLnBrk="0" hangingPunct="1">
        <a:spcBef>
          <a:spcPct val="20000"/>
        </a:spcBef>
        <a:buFontTx/>
        <a:buBlip>
          <a:blip r:embed="rId16"/>
        </a:buBlip>
        <a:defRPr lang="en-US" sz="1800" kern="1200" dirty="0">
          <a:solidFill>
            <a:schemeClr val="tx1"/>
          </a:solidFill>
          <a:effectLst>
            <a:outerShdw blurRad="50800" dist="50800" dir="5400000" sx="101000" sy="101000" algn="t" rotWithShape="0">
              <a:prstClr val="black">
                <a:alpha val="40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2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 Id="rId3"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12.jpg"/><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g"/><Relationship Id="rId3"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5" Type="http://schemas.openxmlformats.org/officeDocument/2006/relationships/image" Target="../media/image22.jpg"/><Relationship Id="rId6" Type="http://schemas.openxmlformats.org/officeDocument/2006/relationships/image" Target="../media/image23.jpg"/><Relationship Id="rId1" Type="http://schemas.openxmlformats.org/officeDocument/2006/relationships/slideLayout" Target="../slideLayouts/slideLayout2.xml"/><Relationship Id="rId2"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0" y="4889046"/>
            <a:ext cx="3906278" cy="978408"/>
          </a:xfrm>
        </p:spPr>
        <p:txBody>
          <a:bodyPr/>
          <a:lstStyle/>
          <a:p>
            <a:r>
              <a:rPr lang="en-US" dirty="0" smtClean="0">
                <a:solidFill>
                  <a:srgbClr val="9D0422"/>
                </a:solidFill>
                <a:latin typeface="Lucida Blackletter"/>
                <a:cs typeface="Lucida Blackletter"/>
              </a:rPr>
              <a:t>L o v e ,</a:t>
            </a:r>
            <a:br>
              <a:rPr lang="en-US" dirty="0" smtClean="0">
                <a:solidFill>
                  <a:srgbClr val="9D0422"/>
                </a:solidFill>
                <a:latin typeface="Lucida Blackletter"/>
                <a:cs typeface="Lucida Blackletter"/>
              </a:rPr>
            </a:br>
            <a:r>
              <a:rPr lang="en-US" dirty="0" smtClean="0">
                <a:solidFill>
                  <a:srgbClr val="9D0422"/>
                </a:solidFill>
                <a:latin typeface="Lucida Blackletter"/>
                <a:cs typeface="Lucida Blackletter"/>
              </a:rPr>
              <a:t/>
            </a:r>
            <a:br>
              <a:rPr lang="en-US" dirty="0" smtClean="0">
                <a:solidFill>
                  <a:srgbClr val="9D0422"/>
                </a:solidFill>
                <a:latin typeface="Lucida Blackletter"/>
                <a:cs typeface="Lucida Blackletter"/>
              </a:rPr>
            </a:br>
            <a:r>
              <a:rPr lang="en-US" dirty="0" smtClean="0">
                <a:solidFill>
                  <a:srgbClr val="9D0422"/>
                </a:solidFill>
                <a:latin typeface="Lucida Blackletter"/>
                <a:cs typeface="Lucida Blackletter"/>
              </a:rPr>
              <a:t>H a t e</a:t>
            </a:r>
            <a:br>
              <a:rPr lang="en-US" dirty="0" smtClean="0">
                <a:solidFill>
                  <a:srgbClr val="9D0422"/>
                </a:solidFill>
                <a:latin typeface="Lucida Blackletter"/>
                <a:cs typeface="Lucida Blackletter"/>
              </a:rPr>
            </a:br>
            <a:r>
              <a:rPr lang="en-US" dirty="0" smtClean="0">
                <a:solidFill>
                  <a:srgbClr val="9D0422"/>
                </a:solidFill>
                <a:latin typeface="Lucida Blackletter"/>
                <a:cs typeface="Lucida Blackletter"/>
              </a:rPr>
              <a:t/>
            </a:r>
            <a:br>
              <a:rPr lang="en-US" dirty="0" smtClean="0">
                <a:solidFill>
                  <a:srgbClr val="9D0422"/>
                </a:solidFill>
                <a:latin typeface="Lucida Blackletter"/>
                <a:cs typeface="Lucida Blackletter"/>
              </a:rPr>
            </a:br>
            <a:r>
              <a:rPr lang="en-US" dirty="0" smtClean="0">
                <a:solidFill>
                  <a:srgbClr val="9D0422"/>
                </a:solidFill>
                <a:latin typeface="Lucida Blackletter"/>
                <a:cs typeface="Lucida Blackletter"/>
              </a:rPr>
              <a:t>a n d</a:t>
            </a:r>
            <a:br>
              <a:rPr lang="en-US" dirty="0" smtClean="0">
                <a:solidFill>
                  <a:srgbClr val="9D0422"/>
                </a:solidFill>
                <a:latin typeface="Lucida Blackletter"/>
                <a:cs typeface="Lucida Blackletter"/>
              </a:rPr>
            </a:br>
            <a:r>
              <a:rPr lang="en-US" dirty="0" smtClean="0">
                <a:solidFill>
                  <a:srgbClr val="9D0422"/>
                </a:solidFill>
                <a:latin typeface="Lucida Blackletter"/>
                <a:cs typeface="Lucida Blackletter"/>
              </a:rPr>
              <a:t/>
            </a:r>
            <a:br>
              <a:rPr lang="en-US" dirty="0" smtClean="0">
                <a:solidFill>
                  <a:srgbClr val="9D0422"/>
                </a:solidFill>
                <a:latin typeface="Lucida Blackletter"/>
                <a:cs typeface="Lucida Blackletter"/>
              </a:rPr>
            </a:br>
            <a:r>
              <a:rPr lang="en-US" dirty="0" smtClean="0">
                <a:solidFill>
                  <a:srgbClr val="9D0422"/>
                </a:solidFill>
                <a:latin typeface="Lucida Blackletter"/>
                <a:cs typeface="Lucida Blackletter"/>
              </a:rPr>
              <a:t>M u r d e r</a:t>
            </a:r>
            <a:endParaRPr lang="en-US" dirty="0">
              <a:solidFill>
                <a:srgbClr val="9D0422"/>
              </a:solidFill>
              <a:latin typeface="Lucida Blackletter"/>
              <a:cs typeface="Lucida Blackletter"/>
            </a:endParaRPr>
          </a:p>
        </p:txBody>
      </p:sp>
      <p:sp>
        <p:nvSpPr>
          <p:cNvPr id="3" name="Subtitle 2"/>
          <p:cNvSpPr>
            <a:spLocks noGrp="1"/>
          </p:cNvSpPr>
          <p:nvPr>
            <p:ph type="subTitle" idx="1"/>
          </p:nvPr>
        </p:nvSpPr>
        <p:spPr>
          <a:xfrm>
            <a:off x="117402" y="6091562"/>
            <a:ext cx="8877177" cy="877824"/>
          </a:xfrm>
        </p:spPr>
        <p:txBody>
          <a:bodyPr>
            <a:normAutofit/>
          </a:bodyPr>
          <a:lstStyle/>
          <a:p>
            <a:r>
              <a:rPr lang="en-US" sz="2800" dirty="0" smtClean="0">
                <a:latin typeface="Lucida Calligraphy"/>
                <a:cs typeface="Lucida Calligraphy"/>
              </a:rPr>
              <a:t>Commitment devices in violent relationships</a:t>
            </a:r>
            <a:endParaRPr lang="en-US" sz="2800" dirty="0">
              <a:latin typeface="Lucida Calligraphy"/>
              <a:cs typeface="Lucida Calligraphy"/>
            </a:endParaRPr>
          </a:p>
        </p:txBody>
      </p:sp>
    </p:spTree>
    <p:extLst>
      <p:ext uri="{BB962C8B-B14F-4D97-AF65-F5344CB8AC3E}">
        <p14:creationId xmlns:p14="http://schemas.microsoft.com/office/powerpoint/2010/main" val="246766951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ue-Love-romantic-33656960-1024-76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29"/>
            <a:ext cx="9144000" cy="6858000"/>
          </a:xfrm>
          <a:prstGeom prst="rect">
            <a:avLst/>
          </a:prstGeom>
        </p:spPr>
      </p:pic>
      <p:sp>
        <p:nvSpPr>
          <p:cNvPr id="8" name="Rounded Rectangle 7"/>
          <p:cNvSpPr/>
          <p:nvPr/>
        </p:nvSpPr>
        <p:spPr>
          <a:xfrm>
            <a:off x="378102" y="216357"/>
            <a:ext cx="3038430" cy="1660757"/>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5" name="Picture 4" descr="US_Army_52593_T-shirt_logo_aimed_at_increasing_domestic_violence_awareness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315" y="2142876"/>
            <a:ext cx="2780354" cy="2810212"/>
          </a:xfrm>
          <a:prstGeom prst="rect">
            <a:avLst/>
          </a:prstGeom>
        </p:spPr>
      </p:pic>
      <p:pic>
        <p:nvPicPr>
          <p:cNvPr id="6" name="Picture 5" descr="stop-domestic-violence-logo.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102" y="216357"/>
            <a:ext cx="3038430" cy="1660757"/>
          </a:xfrm>
          <a:prstGeom prst="rect">
            <a:avLst/>
          </a:prstGeom>
        </p:spPr>
      </p:pic>
      <p:sp>
        <p:nvSpPr>
          <p:cNvPr id="9" name="Rectangle 8"/>
          <p:cNvSpPr/>
          <p:nvPr/>
        </p:nvSpPr>
        <p:spPr>
          <a:xfrm>
            <a:off x="0" y="5355421"/>
            <a:ext cx="8952945" cy="923330"/>
          </a:xfrm>
          <a:prstGeom prst="rect">
            <a:avLst/>
          </a:prstGeom>
          <a:noFill/>
        </p:spPr>
        <p:txBody>
          <a:bodyPr wrap="square" lIns="91440" tIns="45720" rIns="91440" bIns="45720">
            <a:spAutoFit/>
          </a:bodyPr>
          <a:lstStyle/>
          <a:p>
            <a:pPr algn="ct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dwardian Script ITC"/>
                <a:cs typeface="Edwardian Script ITC"/>
              </a:rPr>
              <a:t>No one should live in fear of the person they love</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dwardian Script ITC"/>
              <a:cs typeface="Edwardian Script ITC"/>
            </a:endParaRPr>
          </a:p>
        </p:txBody>
      </p:sp>
    </p:spTree>
    <p:extLst>
      <p:ext uri="{BB962C8B-B14F-4D97-AF65-F5344CB8AC3E}">
        <p14:creationId xmlns:p14="http://schemas.microsoft.com/office/powerpoint/2010/main" val="253034732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domesticviolence1.jpg"/>
          <p:cNvPicPr>
            <a:picLocks noGrp="1" noChangeAspect="1"/>
          </p:cNvPicPr>
          <p:nvPr>
            <p:ph idx="1"/>
          </p:nvPr>
        </p:nvPicPr>
        <p:blipFill>
          <a:blip r:embed="rId2">
            <a:extLst>
              <a:ext uri="{28A0092B-C50C-407E-A947-70E740481C1C}">
                <a14:useLocalDpi xmlns:a14="http://schemas.microsoft.com/office/drawing/2010/main" val="0"/>
              </a:ext>
            </a:extLst>
          </a:blip>
          <a:srcRect t="13980" b="13980"/>
          <a:stretch>
            <a:fillRect/>
          </a:stretch>
        </p:blipFill>
        <p:spPr>
          <a:xfrm>
            <a:off x="22531" y="619331"/>
            <a:ext cx="9144000" cy="6238669"/>
          </a:xfrm>
        </p:spPr>
      </p:pic>
      <p:sp>
        <p:nvSpPr>
          <p:cNvPr id="3" name="TextBox 2"/>
          <p:cNvSpPr txBox="1"/>
          <p:nvPr/>
        </p:nvSpPr>
        <p:spPr>
          <a:xfrm>
            <a:off x="105826" y="1347809"/>
            <a:ext cx="9167150" cy="1938992"/>
          </a:xfrm>
          <a:prstGeom prst="rect">
            <a:avLst/>
          </a:prstGeom>
          <a:noFill/>
          <a:effectLst>
            <a:glow rad="228600">
              <a:schemeClr val="accent5">
                <a:satMod val="175000"/>
                <a:alpha val="40000"/>
              </a:schemeClr>
            </a:glow>
          </a:effectLst>
        </p:spPr>
        <p:txBody>
          <a:bodyPr wrap="square" rtlCol="0">
            <a:spAutoFit/>
          </a:bodyPr>
          <a:lstStyle/>
          <a:p>
            <a:r>
              <a:rPr lang="en-US" sz="2400" dirty="0"/>
              <a:t>Domestic violence is when one partner in an intim</a:t>
            </a:r>
            <a:r>
              <a:rPr lang="en-US" sz="2400" dirty="0">
                <a:solidFill>
                  <a:schemeClr val="bg1"/>
                </a:solidFill>
              </a:rPr>
              <a:t>ate relationship</a:t>
            </a:r>
            <a:r>
              <a:rPr lang="en-US" sz="2400" dirty="0"/>
              <a:t> abuses the other. </a:t>
            </a:r>
            <a:r>
              <a:rPr lang="en-US" sz="2400" dirty="0" smtClean="0"/>
              <a:t>It can </a:t>
            </a:r>
            <a:r>
              <a:rPr lang="en-US" sz="2400" dirty="0"/>
              <a:t>be physical, sexual, emo</a:t>
            </a:r>
            <a:r>
              <a:rPr lang="en-US" sz="2400" dirty="0">
                <a:solidFill>
                  <a:srgbClr val="FFFFFF"/>
                </a:solidFill>
              </a:rPr>
              <a:t>tio</a:t>
            </a:r>
            <a:r>
              <a:rPr lang="en-US" sz="2400" dirty="0">
                <a:solidFill>
                  <a:srgbClr val="000000"/>
                </a:solidFill>
              </a:rPr>
              <a:t>nal or a </a:t>
            </a:r>
            <a:r>
              <a:rPr lang="en-US" sz="2400" dirty="0"/>
              <a:t>combination of all three. </a:t>
            </a:r>
            <a:endParaRPr lang="en-US" sz="2400" dirty="0" smtClean="0">
              <a:solidFill>
                <a:srgbClr val="FFFFFF"/>
              </a:solidFill>
            </a:endParaRPr>
          </a:p>
          <a:p>
            <a:r>
              <a:rPr lang="en-US" sz="2400" dirty="0" smtClean="0">
                <a:solidFill>
                  <a:srgbClr val="FFFFFF"/>
                </a:solidFill>
              </a:rPr>
              <a:t>Domestic violence can happen to anyone, </a:t>
            </a:r>
            <a:r>
              <a:rPr lang="en-US" sz="2400" dirty="0" smtClean="0">
                <a:solidFill>
                  <a:schemeClr val="bg1"/>
                </a:solidFill>
              </a:rPr>
              <a:t>yet </a:t>
            </a:r>
            <a:r>
              <a:rPr lang="en-US" sz="2400" dirty="0" smtClean="0">
                <a:solidFill>
                  <a:srgbClr val="FFFFFF"/>
                </a:solidFill>
              </a:rPr>
              <a:t>the probl</a:t>
            </a:r>
            <a:r>
              <a:rPr lang="en-US" sz="2400" dirty="0" smtClean="0">
                <a:solidFill>
                  <a:srgbClr val="212121"/>
                </a:solidFill>
              </a:rPr>
              <a:t>em</a:t>
            </a:r>
            <a:r>
              <a:rPr lang="en-US" sz="2400" dirty="0" smtClean="0">
                <a:solidFill>
                  <a:srgbClr val="FFFFFF"/>
                </a:solidFill>
              </a:rPr>
              <a:t> </a:t>
            </a:r>
            <a:r>
              <a:rPr lang="en-US" sz="2400" dirty="0" smtClean="0">
                <a:solidFill>
                  <a:schemeClr val="bg2"/>
                </a:solidFill>
              </a:rPr>
              <a:t>is often</a:t>
            </a:r>
            <a:r>
              <a:rPr lang="en-US" sz="2400" dirty="0" smtClean="0">
                <a:solidFill>
                  <a:srgbClr val="FFFFFF"/>
                </a:solidFill>
              </a:rPr>
              <a:t> overlooked</a:t>
            </a:r>
            <a:endParaRPr lang="en-US" sz="2400" dirty="0">
              <a:solidFill>
                <a:srgbClr val="FFFFFF"/>
              </a:solidFill>
            </a:endParaRPr>
          </a:p>
        </p:txBody>
      </p:sp>
      <p:sp>
        <p:nvSpPr>
          <p:cNvPr id="4" name="TextBox 3"/>
          <p:cNvSpPr txBox="1"/>
          <p:nvPr/>
        </p:nvSpPr>
        <p:spPr>
          <a:xfrm>
            <a:off x="279351" y="3273361"/>
            <a:ext cx="8651126" cy="3416320"/>
          </a:xfrm>
          <a:prstGeom prst="rect">
            <a:avLst/>
          </a:prstGeom>
          <a:solidFill>
            <a:schemeClr val="accent3">
              <a:alpha val="52000"/>
            </a:schemeClr>
          </a:solidFill>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solidFill>
                  <a:schemeClr val="tx1"/>
                </a:solidFill>
              </a:rPr>
              <a:t>Statistics</a:t>
            </a:r>
          </a:p>
          <a:p>
            <a:pPr marL="285750" indent="-285750">
              <a:buFont typeface="Arial"/>
              <a:buChar char="•"/>
            </a:pPr>
            <a:r>
              <a:rPr lang="en-US" dirty="0" smtClean="0">
                <a:solidFill>
                  <a:srgbClr val="FFFFFF"/>
                </a:solidFill>
              </a:rPr>
              <a:t>A women is beaten every 15 seconds in the US</a:t>
            </a:r>
            <a:r>
              <a:rPr lang="en-US" dirty="0" smtClean="0"/>
              <a:t> </a:t>
            </a:r>
            <a:r>
              <a:rPr lang="en-US" dirty="0"/>
              <a:t>(Bureau of Justice Statistics, Report to the nation on Crime and Justice. The Data. Washington DC Office of Justice Program, US Dept. of Justice. Oct 1983) </a:t>
            </a:r>
            <a:endParaRPr lang="en-US" dirty="0" smtClean="0"/>
          </a:p>
          <a:p>
            <a:pPr marL="285750" indent="-285750">
              <a:buFont typeface="Arial"/>
              <a:buChar char="•"/>
            </a:pPr>
            <a:r>
              <a:rPr lang="en-US" dirty="0">
                <a:solidFill>
                  <a:srgbClr val="FFFFFF"/>
                </a:solidFill>
              </a:rPr>
              <a:t>each day 4 women die as a result of </a:t>
            </a:r>
            <a:r>
              <a:rPr lang="en-US" dirty="0" smtClean="0">
                <a:solidFill>
                  <a:srgbClr val="FFFFFF"/>
                </a:solidFill>
              </a:rPr>
              <a:t>abuse</a:t>
            </a:r>
          </a:p>
          <a:p>
            <a:pPr marL="285750" indent="-285750">
              <a:buFont typeface="Arial"/>
              <a:buChar char="•"/>
            </a:pPr>
            <a:r>
              <a:rPr lang="en-US" dirty="0">
                <a:solidFill>
                  <a:srgbClr val="FFFFFF"/>
                </a:solidFill>
              </a:rPr>
              <a:t>N</a:t>
            </a:r>
            <a:r>
              <a:rPr lang="en-US" dirty="0" smtClean="0">
                <a:solidFill>
                  <a:srgbClr val="FFFFFF"/>
                </a:solidFill>
              </a:rPr>
              <a:t>early </a:t>
            </a:r>
            <a:r>
              <a:rPr lang="en-US" dirty="0">
                <a:solidFill>
                  <a:srgbClr val="FFFFFF"/>
                </a:solidFill>
              </a:rPr>
              <a:t>one-third of American women report being physically or sexually abused by a husband or boyfriend at some point in their lives </a:t>
            </a:r>
            <a:r>
              <a:rPr lang="en-US" dirty="0"/>
              <a:t>(Commonwealth Fund Survey, 1998.) </a:t>
            </a:r>
            <a:endParaRPr lang="en-US" dirty="0" smtClean="0"/>
          </a:p>
          <a:p>
            <a:pPr marL="285750" indent="-285750">
              <a:buFont typeface="Arial"/>
              <a:buChar char="•"/>
            </a:pPr>
            <a:r>
              <a:rPr lang="en-US" dirty="0">
                <a:solidFill>
                  <a:srgbClr val="FFFFFF"/>
                </a:solidFill>
              </a:rPr>
              <a:t>D</a:t>
            </a:r>
            <a:r>
              <a:rPr lang="en-US" dirty="0" smtClean="0">
                <a:solidFill>
                  <a:srgbClr val="FFFFFF"/>
                </a:solidFill>
              </a:rPr>
              <a:t>omestic </a:t>
            </a:r>
            <a:r>
              <a:rPr lang="en-US" dirty="0">
                <a:solidFill>
                  <a:srgbClr val="FFFFFF"/>
                </a:solidFill>
              </a:rPr>
              <a:t>violence is a major contributing factor to other problems including child abuse, neglect, drug &amp; alcohol abuse, emotional problems, job-loss, homelessness, and attempted suicide </a:t>
            </a:r>
            <a:r>
              <a:rPr lang="en-US" dirty="0"/>
              <a:t>(ibid). </a:t>
            </a:r>
            <a:endParaRPr lang="en-US" dirty="0" smtClean="0"/>
          </a:p>
          <a:p>
            <a:pPr marL="285750" indent="-285750">
              <a:buFont typeface="Arial"/>
              <a:buChar char="•"/>
            </a:pPr>
            <a:endParaRPr lang="en-US" dirty="0"/>
          </a:p>
        </p:txBody>
      </p:sp>
      <p:sp>
        <p:nvSpPr>
          <p:cNvPr id="6" name="Rectangle 5"/>
          <p:cNvSpPr/>
          <p:nvPr/>
        </p:nvSpPr>
        <p:spPr>
          <a:xfrm>
            <a:off x="22531" y="0"/>
            <a:ext cx="9144000" cy="115503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4000" dirty="0" smtClean="0">
                <a:ln w="12700" cmpd="sng">
                  <a:solidFill>
                    <a:srgbClr val="373737"/>
                  </a:solidFill>
                </a:ln>
                <a:latin typeface="Engravers MT"/>
                <a:cs typeface="Engravers MT"/>
              </a:rPr>
              <a:t>Domestic violence</a:t>
            </a:r>
            <a:endParaRPr lang="en-US" sz="4000" dirty="0"/>
          </a:p>
        </p:txBody>
      </p:sp>
    </p:spTree>
    <p:extLst>
      <p:ext uri="{BB962C8B-B14F-4D97-AF65-F5344CB8AC3E}">
        <p14:creationId xmlns:p14="http://schemas.microsoft.com/office/powerpoint/2010/main" val="17615819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3014" y="1"/>
            <a:ext cx="6946295" cy="1233714"/>
          </a:xfrm>
          <a:solidFill>
            <a:srgbClr val="BC072B">
              <a:alpha val="78000"/>
            </a:srgbClr>
          </a:solidFill>
        </p:spPr>
        <p:txBody>
          <a:bodyPr>
            <a:normAutofit fontScale="90000"/>
          </a:bodyPr>
          <a:lstStyle/>
          <a:p>
            <a:r>
              <a:rPr lang="en-US" sz="4000" dirty="0" smtClean="0">
                <a:latin typeface="Engravers MT"/>
                <a:cs typeface="Engravers MT"/>
              </a:rPr>
              <a:t>The problem of battering</a:t>
            </a:r>
            <a:endParaRPr lang="en-US" sz="4000" dirty="0">
              <a:latin typeface="Engravers MT"/>
              <a:cs typeface="Engravers MT"/>
            </a:endParaRPr>
          </a:p>
        </p:txBody>
      </p:sp>
      <p:sp>
        <p:nvSpPr>
          <p:cNvPr id="7" name="Content Placeholder 6"/>
          <p:cNvSpPr>
            <a:spLocks noGrp="1"/>
          </p:cNvSpPr>
          <p:nvPr>
            <p:ph idx="1"/>
          </p:nvPr>
        </p:nvSpPr>
        <p:spPr>
          <a:xfrm>
            <a:off x="685800" y="1429871"/>
            <a:ext cx="7770813" cy="4257022"/>
          </a:xfrm>
        </p:spPr>
        <p:txBody>
          <a:bodyPr/>
          <a:lstStyle/>
          <a:p>
            <a:r>
              <a:rPr lang="en-US" dirty="0" smtClean="0"/>
              <a:t>Everywhere, all countries, regardless of social, economic, religious or culture groups (by World </a:t>
            </a:r>
            <a:r>
              <a:rPr lang="en-US" dirty="0"/>
              <a:t>H</a:t>
            </a:r>
            <a:r>
              <a:rPr lang="en-US" dirty="0" smtClean="0"/>
              <a:t>ealth </a:t>
            </a:r>
            <a:r>
              <a:rPr lang="en-US" dirty="0"/>
              <a:t>O</a:t>
            </a:r>
            <a:r>
              <a:rPr lang="en-US" dirty="0" smtClean="0"/>
              <a:t>rganization) </a:t>
            </a:r>
          </a:p>
          <a:p>
            <a:r>
              <a:rPr lang="en-US" dirty="0" smtClean="0"/>
              <a:t>Victims suffer directly both physically and emotionally</a:t>
            </a:r>
          </a:p>
          <a:p>
            <a:r>
              <a:rPr lang="en-US" dirty="0" smtClean="0"/>
              <a:t>Diminished women’s ability to work outside the home</a:t>
            </a:r>
          </a:p>
          <a:p>
            <a:r>
              <a:rPr lang="en-US" dirty="0" smtClean="0"/>
              <a:t>Negative externalities – baby and children living in a household </a:t>
            </a:r>
            <a:endParaRPr lang="en-US" dirty="0"/>
          </a:p>
        </p:txBody>
      </p:sp>
      <p:pic>
        <p:nvPicPr>
          <p:cNvPr id="9" name="Picture 8" descr="domestic-violen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4369"/>
            <a:ext cx="2950375" cy="2014684"/>
          </a:xfrm>
          <a:prstGeom prst="rect">
            <a:avLst/>
          </a:prstGeom>
        </p:spPr>
      </p:pic>
      <p:pic>
        <p:nvPicPr>
          <p:cNvPr id="10" name="Picture 9" descr="Problem-Chil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0375" y="4494369"/>
            <a:ext cx="4029367" cy="2014684"/>
          </a:xfrm>
          <a:prstGeom prst="rect">
            <a:avLst/>
          </a:prstGeom>
        </p:spPr>
      </p:pic>
      <p:pic>
        <p:nvPicPr>
          <p:cNvPr id="3" name="Picture 2" descr="19.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0453" y="4495416"/>
            <a:ext cx="3017712" cy="2013637"/>
          </a:xfrm>
          <a:prstGeom prst="rect">
            <a:avLst/>
          </a:prstGeom>
        </p:spPr>
      </p:pic>
    </p:spTree>
    <p:extLst>
      <p:ext uri="{BB962C8B-B14F-4D97-AF65-F5344CB8AC3E}">
        <p14:creationId xmlns:p14="http://schemas.microsoft.com/office/powerpoint/2010/main" val="385275407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5" y="-141427"/>
            <a:ext cx="8890657" cy="1429871"/>
          </a:xfrm>
        </p:spPr>
        <p:txBody>
          <a:bodyPr>
            <a:normAutofit fontScale="90000"/>
          </a:bodyPr>
          <a:lstStyle/>
          <a:p>
            <a:r>
              <a:rPr lang="en-US" dirty="0" smtClean="0">
                <a:latin typeface="Engravers MT"/>
                <a:cs typeface="Engravers MT"/>
              </a:rPr>
              <a:t>The Cyclical Nature</a:t>
            </a:r>
            <a:endParaRPr lang="en-US" dirty="0">
              <a:latin typeface="Engravers MT"/>
              <a:cs typeface="Engravers MT"/>
            </a:endParaRPr>
          </a:p>
        </p:txBody>
      </p:sp>
      <p:sp>
        <p:nvSpPr>
          <p:cNvPr id="3" name="Content Placeholder 2"/>
          <p:cNvSpPr>
            <a:spLocks noGrp="1"/>
          </p:cNvSpPr>
          <p:nvPr>
            <p:ph idx="1"/>
          </p:nvPr>
        </p:nvSpPr>
        <p:spPr>
          <a:xfrm>
            <a:off x="1533703" y="2232808"/>
            <a:ext cx="7743704" cy="4281255"/>
          </a:xfrm>
        </p:spPr>
        <p:txBody>
          <a:bodyPr>
            <a:normAutofit/>
          </a:bodyPr>
          <a:lstStyle/>
          <a:p>
            <a:r>
              <a:rPr lang="en-US" dirty="0" smtClean="0"/>
              <a:t>Reasons for remaining : LOVE, financial, support by third parties, fear for safety</a:t>
            </a:r>
          </a:p>
          <a:p>
            <a:r>
              <a:rPr lang="en-US" dirty="0" smtClean="0"/>
              <a:t>Reason for not reporting : not wanting police/court to involved, fear, want to protect and also distrust the police</a:t>
            </a:r>
          </a:p>
          <a:p>
            <a:endParaRPr lang="en-US" dirty="0"/>
          </a:p>
          <a:p>
            <a:endParaRPr lang="en-US" dirty="0" smtClean="0"/>
          </a:p>
          <a:p>
            <a:r>
              <a:rPr lang="en-US" dirty="0" smtClean="0"/>
              <a:t>Reasons for dropping charges and returning : believe that the batterer want to change, emotional attachment, economics </a:t>
            </a:r>
            <a:r>
              <a:rPr lang="en-US" dirty="0" smtClean="0"/>
              <a:t>needs and </a:t>
            </a:r>
            <a:r>
              <a:rPr lang="en-US" dirty="0" smtClean="0"/>
              <a:t>pressure from </a:t>
            </a:r>
            <a:r>
              <a:rPr lang="en-US" dirty="0" smtClean="0"/>
              <a:t>others.</a:t>
            </a:r>
            <a:endParaRPr lang="en-US" dirty="0"/>
          </a:p>
        </p:txBody>
      </p:sp>
      <p:sp>
        <p:nvSpPr>
          <p:cNvPr id="5" name="TextBox 4"/>
          <p:cNvSpPr txBox="1"/>
          <p:nvPr/>
        </p:nvSpPr>
        <p:spPr>
          <a:xfrm>
            <a:off x="1" y="1112122"/>
            <a:ext cx="9144000" cy="107721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200" dirty="0"/>
              <a:t>“Many victims refuse to </a:t>
            </a:r>
            <a:r>
              <a:rPr lang="en-US" sz="3200" dirty="0" smtClean="0"/>
              <a:t>leave their batters or </a:t>
            </a:r>
            <a:r>
              <a:rPr lang="en-US" sz="3200" dirty="0"/>
              <a:t>seek the help of authorities</a:t>
            </a:r>
            <a:r>
              <a:rPr lang="en-US" sz="3200" dirty="0" smtClean="0"/>
              <a:t>”</a:t>
            </a:r>
            <a:endParaRPr lang="en-US" sz="3200" dirty="0"/>
          </a:p>
        </p:txBody>
      </p:sp>
      <p:sp>
        <p:nvSpPr>
          <p:cNvPr id="6" name="TextBox 5"/>
          <p:cNvSpPr txBox="1"/>
          <p:nvPr/>
        </p:nvSpPr>
        <p:spPr>
          <a:xfrm>
            <a:off x="1" y="4074388"/>
            <a:ext cx="9144000" cy="923330"/>
          </a:xfrm>
          <a:prstGeom prst="rect">
            <a:avLst/>
          </a:prstGeom>
          <a:noFill/>
          <a:ln>
            <a:solidFill>
              <a:srgbClr val="5D6E75"/>
            </a:solidFill>
          </a:ln>
        </p:spPr>
        <p:txBody>
          <a:bodyPr wrap="square" rtlCol="0">
            <a:spAutoFit/>
          </a:bodyPr>
          <a:lstStyle/>
          <a:p>
            <a:r>
              <a:rPr lang="en-US" dirty="0" smtClean="0"/>
              <a:t>“It is common for women who report their partners to the authorities to change their mind afterwards, dropping the charges and returning to their partners, only to be battered again in the future”</a:t>
            </a:r>
            <a:endParaRPr lang="en-US" dirty="0"/>
          </a:p>
        </p:txBody>
      </p:sp>
      <p:pic>
        <p:nvPicPr>
          <p:cNvPr id="7" name="Picture 6" descr="worry-s3-medium_new.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605" y="2260140"/>
            <a:ext cx="1268558" cy="1675665"/>
          </a:xfrm>
          <a:prstGeom prst="rect">
            <a:avLst/>
          </a:prstGeom>
        </p:spPr>
      </p:pic>
      <p:pic>
        <p:nvPicPr>
          <p:cNvPr id="8" name="Picture 7" descr="love-couple-wallpaper.jpg"/>
          <p:cNvPicPr>
            <a:picLocks noChangeAspect="1"/>
          </p:cNvPicPr>
          <p:nvPr/>
        </p:nvPicPr>
        <p:blipFill rotWithShape="1">
          <a:blip r:embed="rId3">
            <a:extLst>
              <a:ext uri="{28A0092B-C50C-407E-A947-70E740481C1C}">
                <a14:useLocalDpi xmlns:a14="http://schemas.microsoft.com/office/drawing/2010/main" val="0"/>
              </a:ext>
            </a:extLst>
          </a:blip>
          <a:srcRect l="30769" r="4396"/>
          <a:stretch/>
        </p:blipFill>
        <p:spPr>
          <a:xfrm>
            <a:off x="121605" y="5084789"/>
            <a:ext cx="1268558" cy="1636685"/>
          </a:xfrm>
          <a:prstGeom prst="rect">
            <a:avLst/>
          </a:prstGeom>
        </p:spPr>
      </p:pic>
    </p:spTree>
    <p:extLst>
      <p:ext uri="{BB962C8B-B14F-4D97-AF65-F5344CB8AC3E}">
        <p14:creationId xmlns:p14="http://schemas.microsoft.com/office/powerpoint/2010/main" val="38475482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smtClean="0">
                <a:ln w="11430"/>
                <a:solidFill>
                  <a:srgbClr val="D31723"/>
                </a:solidFill>
                <a:effectLst>
                  <a:outerShdw blurRad="76200" dist="50800" dir="5400000" algn="tl" rotWithShape="0">
                    <a:srgbClr val="000000">
                      <a:alpha val="65000"/>
                    </a:srgbClr>
                  </a:outerShdw>
                </a:effectLst>
                <a:latin typeface="Engravers MT"/>
                <a:cs typeface="Engravers MT"/>
              </a:rPr>
              <a:t>No-drop policy</a:t>
            </a:r>
            <a:endParaRPr lang="en-US" b="1" spc="50" dirty="0">
              <a:ln w="11430"/>
              <a:solidFill>
                <a:srgbClr val="D31723"/>
              </a:solidFill>
              <a:effectLst>
                <a:outerShdw blurRad="76200" dist="50800" dir="5400000" algn="tl" rotWithShape="0">
                  <a:srgbClr val="000000">
                    <a:alpha val="65000"/>
                  </a:srgbClr>
                </a:outerShdw>
              </a:effectLst>
              <a:latin typeface="Engravers MT"/>
              <a:cs typeface="Engravers MT"/>
            </a:endParaRPr>
          </a:p>
        </p:txBody>
      </p:sp>
      <p:sp>
        <p:nvSpPr>
          <p:cNvPr id="3" name="Content Placeholder 2"/>
          <p:cNvSpPr>
            <a:spLocks noGrp="1"/>
          </p:cNvSpPr>
          <p:nvPr>
            <p:ph idx="1"/>
          </p:nvPr>
        </p:nvSpPr>
        <p:spPr>
          <a:xfrm>
            <a:off x="685800" y="2515327"/>
            <a:ext cx="7770813" cy="3785166"/>
          </a:xfrm>
        </p:spPr>
        <p:txBody>
          <a:bodyPr/>
          <a:lstStyle/>
          <a:p>
            <a:r>
              <a:rPr lang="en-US" dirty="0" smtClean="0">
                <a:effectLst/>
              </a:rPr>
              <a:t>More women are more likely to report</a:t>
            </a:r>
            <a:endParaRPr lang="en-US" dirty="0">
              <a:effectLst/>
            </a:endParaRPr>
          </a:p>
          <a:p>
            <a:r>
              <a:rPr lang="en-US" dirty="0" smtClean="0">
                <a:effectLst/>
              </a:rPr>
              <a:t>Choose the no-drop policy as a cheaper commitment device over the extreme one which is killing the batterer</a:t>
            </a:r>
            <a:endParaRPr lang="en-US" dirty="0">
              <a:effectLst/>
            </a:endParaRPr>
          </a:p>
        </p:txBody>
      </p:sp>
      <p:sp>
        <p:nvSpPr>
          <p:cNvPr id="4" name="TextBox 3"/>
          <p:cNvSpPr txBox="1"/>
          <p:nvPr/>
        </p:nvSpPr>
        <p:spPr>
          <a:xfrm>
            <a:off x="685800" y="1280444"/>
            <a:ext cx="8216954" cy="954107"/>
          </a:xfrm>
          <a:prstGeom prst="rect">
            <a:avLst/>
          </a:prstGeom>
          <a:noFill/>
        </p:spPr>
        <p:txBody>
          <a:bodyPr wrap="square" rtlCol="0">
            <a:spAutoFit/>
          </a:bodyPr>
          <a:lstStyle/>
          <a:p>
            <a:r>
              <a:rPr lang="en-US" sz="2800" dirty="0" smtClean="0">
                <a:solidFill>
                  <a:srgbClr val="D32319"/>
                </a:solidFill>
              </a:rPr>
              <a:t>“A legal innovation with the objective of increasing prosecution of domestic violence”</a:t>
            </a:r>
            <a:endParaRPr lang="en-US" sz="2800" dirty="0">
              <a:solidFill>
                <a:srgbClr val="D32319"/>
              </a:solidFill>
            </a:endParaRPr>
          </a:p>
        </p:txBody>
      </p:sp>
      <p:pic>
        <p:nvPicPr>
          <p:cNvPr id="5" name="Picture 4" descr="mmw_crimepassion_073010.gif"/>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5139419" y="4064792"/>
            <a:ext cx="3663011" cy="2537117"/>
          </a:xfrm>
          <a:prstGeom prst="rect">
            <a:avLst/>
          </a:prstGeom>
        </p:spPr>
      </p:pic>
      <p:pic>
        <p:nvPicPr>
          <p:cNvPr id="6" name="Picture 5" descr="woman-gun-black-white-500x244.jpg"/>
          <p:cNvPicPr>
            <a:picLocks noChangeAspect="1"/>
          </p:cNvPicPr>
          <p:nvPr/>
        </p:nvPicPr>
        <p:blipFill rotWithShape="1">
          <a:blip r:embed="rId4">
            <a:extLst>
              <a:ext uri="{28A0092B-C50C-407E-A947-70E740481C1C}">
                <a14:useLocalDpi xmlns:a14="http://schemas.microsoft.com/office/drawing/2010/main" val="0"/>
              </a:ext>
            </a:extLst>
          </a:blip>
          <a:srcRect l="10800" r="12742"/>
          <a:stretch/>
        </p:blipFill>
        <p:spPr>
          <a:xfrm>
            <a:off x="685801" y="4051469"/>
            <a:ext cx="3995928" cy="2550440"/>
          </a:xfrm>
          <a:prstGeom prst="rect">
            <a:avLst/>
          </a:prstGeom>
        </p:spPr>
      </p:pic>
    </p:spTree>
    <p:extLst>
      <p:ext uri="{BB962C8B-B14F-4D97-AF65-F5344CB8AC3E}">
        <p14:creationId xmlns:p14="http://schemas.microsoft.com/office/powerpoint/2010/main" val="359063675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Engravers MT"/>
                <a:cs typeface="Engravers MT"/>
              </a:rPr>
              <a:t>The Model</a:t>
            </a:r>
            <a:endParaRPr lang="en-US" dirty="0">
              <a:latin typeface="Engravers MT"/>
              <a:cs typeface="Engravers MT"/>
            </a:endParaRPr>
          </a:p>
        </p:txBody>
      </p:sp>
      <p:pic>
        <p:nvPicPr>
          <p:cNvPr id="6" name="Content Placeholder 5" descr="Screen Shot 2556-11-22 at 4.01.06 AM.png"/>
          <p:cNvPicPr>
            <a:picLocks noGrp="1" noChangeAspect="1"/>
          </p:cNvPicPr>
          <p:nvPr>
            <p:ph idx="1"/>
          </p:nvPr>
        </p:nvPicPr>
        <p:blipFill>
          <a:blip r:embed="rId2">
            <a:extLst>
              <a:ext uri="{28A0092B-C50C-407E-A947-70E740481C1C}">
                <a14:useLocalDpi xmlns:a14="http://schemas.microsoft.com/office/drawing/2010/main" val="0"/>
              </a:ext>
            </a:extLst>
          </a:blip>
          <a:srcRect l="1184" r="1184"/>
          <a:stretch>
            <a:fillRect/>
          </a:stretch>
        </p:blipFill>
        <p:spPr/>
      </p:pic>
    </p:spTree>
    <p:extLst>
      <p:ext uri="{BB962C8B-B14F-4D97-AF65-F5344CB8AC3E}">
        <p14:creationId xmlns:p14="http://schemas.microsoft.com/office/powerpoint/2010/main" val="298912580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348918"/>
            <a:ext cx="9144000" cy="990933"/>
          </a:xfrm>
        </p:spPr>
        <p:style>
          <a:lnRef idx="3">
            <a:schemeClr val="lt1"/>
          </a:lnRef>
          <a:fillRef idx="1">
            <a:schemeClr val="accent3"/>
          </a:fillRef>
          <a:effectRef idx="1">
            <a:schemeClr val="accent3"/>
          </a:effectRef>
          <a:fontRef idx="minor">
            <a:schemeClr val="lt1"/>
          </a:fontRef>
        </p:style>
        <p:txBody>
          <a:bodyPr>
            <a:normAutofit fontScale="90000"/>
          </a:bodyPr>
          <a:lstStyle/>
          <a:p>
            <a:r>
              <a:rPr lang="en-US" sz="3600" dirty="0" smtClean="0">
                <a:latin typeface="Engravers MT"/>
                <a:cs typeface="Engravers MT"/>
              </a:rPr>
              <a:t>Effects of no-drop policy</a:t>
            </a:r>
            <a:endParaRPr lang="en-US" sz="3600" dirty="0">
              <a:latin typeface="Engravers MT"/>
              <a:cs typeface="Engravers MT"/>
            </a:endParaRPr>
          </a:p>
        </p:txBody>
      </p:sp>
      <p:sp>
        <p:nvSpPr>
          <p:cNvPr id="3" name="Content Placeholder 2"/>
          <p:cNvSpPr>
            <a:spLocks noGrp="1"/>
          </p:cNvSpPr>
          <p:nvPr>
            <p:ph idx="1"/>
          </p:nvPr>
        </p:nvSpPr>
        <p:spPr>
          <a:xfrm>
            <a:off x="544244" y="1869141"/>
            <a:ext cx="8414853" cy="4257022"/>
          </a:xfrm>
        </p:spPr>
        <p:txBody>
          <a:bodyPr/>
          <a:lstStyle/>
          <a:p>
            <a:r>
              <a:rPr lang="en-US" dirty="0" smtClean="0"/>
              <a:t>Proposition 1: reduces the batterers </a:t>
            </a:r>
            <a:r>
              <a:rPr lang="en-US" dirty="0" smtClean="0"/>
              <a:t>killed</a:t>
            </a:r>
            <a:endParaRPr lang="en-US" dirty="0" smtClean="0"/>
          </a:p>
          <a:p>
            <a:r>
              <a:rPr lang="en-US" dirty="0" smtClean="0"/>
              <a:t>Proposition 2: increases the reporting but may decrease </a:t>
            </a:r>
            <a:r>
              <a:rPr lang="en-US" dirty="0" smtClean="0"/>
              <a:t>otherwise</a:t>
            </a:r>
            <a:endParaRPr lang="en-US" dirty="0" smtClean="0"/>
          </a:p>
          <a:p>
            <a:r>
              <a:rPr lang="en-US" dirty="0" smtClean="0"/>
              <a:t>Proposition 3: ambiguous </a:t>
            </a:r>
            <a:r>
              <a:rPr lang="en-US" dirty="0" smtClean="0"/>
              <a:t>effect on amount of battering</a:t>
            </a:r>
            <a:endParaRPr lang="en-US" dirty="0" smtClean="0"/>
          </a:p>
          <a:p>
            <a:pPr marL="0" indent="0">
              <a:buNone/>
            </a:pPr>
            <a:endParaRPr lang="en-US" dirty="0"/>
          </a:p>
        </p:txBody>
      </p:sp>
      <p:pic>
        <p:nvPicPr>
          <p:cNvPr id="6" name="Picture 5" descr="dv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7947" y="4002831"/>
            <a:ext cx="4847593" cy="2123332"/>
          </a:xfrm>
          <a:prstGeom prst="rect">
            <a:avLst/>
          </a:prstGeom>
        </p:spPr>
      </p:pic>
      <p:pic>
        <p:nvPicPr>
          <p:cNvPr id="4" name="Picture 3" descr="vaccine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674" y="3710353"/>
            <a:ext cx="3121094" cy="2663334"/>
          </a:xfrm>
          <a:prstGeom prst="rect">
            <a:avLst/>
          </a:prstGeom>
        </p:spPr>
      </p:pic>
      <p:pic>
        <p:nvPicPr>
          <p:cNvPr id="7" name="Picture 6" descr="domestic-violence-helpline-shitty-day-small-25516.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47129" y="3579228"/>
            <a:ext cx="2171080" cy="2974379"/>
          </a:xfrm>
          <a:prstGeom prst="rect">
            <a:avLst/>
          </a:prstGeom>
        </p:spPr>
      </p:pic>
    </p:spTree>
    <p:extLst>
      <p:ext uri="{BB962C8B-B14F-4D97-AF65-F5344CB8AC3E}">
        <p14:creationId xmlns:p14="http://schemas.microsoft.com/office/powerpoint/2010/main" val="428953686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latin typeface="Engravers MT"/>
                <a:cs typeface="Engravers MT"/>
              </a:rPr>
              <a:t>Conclusion</a:t>
            </a:r>
            <a:endParaRPr lang="en-US" sz="4000" dirty="0">
              <a:latin typeface="Engravers MT"/>
              <a:cs typeface="Engravers MT"/>
            </a:endParaRPr>
          </a:p>
        </p:txBody>
      </p:sp>
      <p:sp>
        <p:nvSpPr>
          <p:cNvPr id="3" name="Content Placeholder 2"/>
          <p:cNvSpPr>
            <a:spLocks noGrp="1"/>
          </p:cNvSpPr>
          <p:nvPr>
            <p:ph idx="1"/>
          </p:nvPr>
        </p:nvSpPr>
        <p:spPr/>
        <p:txBody>
          <a:bodyPr/>
          <a:lstStyle/>
          <a:p>
            <a:r>
              <a:rPr lang="en-US" dirty="0" smtClean="0"/>
              <a:t>No-drop policy decrease the number of men killed by their</a:t>
            </a:r>
            <a:r>
              <a:rPr lang="en-US" dirty="0"/>
              <a:t> </a:t>
            </a:r>
            <a:r>
              <a:rPr lang="en-US" dirty="0" smtClean="0"/>
              <a:t>partners</a:t>
            </a:r>
          </a:p>
          <a:p>
            <a:r>
              <a:rPr lang="en-US" dirty="0" smtClean="0"/>
              <a:t>More victims reporting of battering</a:t>
            </a:r>
            <a:endParaRPr lang="en-US" dirty="0"/>
          </a:p>
          <a:p>
            <a:r>
              <a:rPr lang="en-US" dirty="0" smtClean="0"/>
              <a:t>No direct effect on the number of battering</a:t>
            </a:r>
          </a:p>
          <a:p>
            <a:pPr marL="0" indent="0">
              <a:buNone/>
            </a:pPr>
            <a:endParaRPr lang="en-US" dirty="0" smtClean="0"/>
          </a:p>
        </p:txBody>
      </p:sp>
      <p:pic>
        <p:nvPicPr>
          <p:cNvPr id="4" name="Picture 3" descr="phone_2064777b.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267" y="4487700"/>
            <a:ext cx="2910558" cy="1821446"/>
          </a:xfrm>
          <a:prstGeom prst="rect">
            <a:avLst/>
          </a:prstGeom>
        </p:spPr>
      </p:pic>
      <p:pic>
        <p:nvPicPr>
          <p:cNvPr id="5" name="Picture 4" descr="07-domestic-violence-awareness-month-small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2247" y="4325366"/>
            <a:ext cx="3420311" cy="1983780"/>
          </a:xfrm>
          <a:prstGeom prst="rect">
            <a:avLst/>
          </a:prstGeom>
        </p:spPr>
      </p:pic>
    </p:spTree>
    <p:extLst>
      <p:ext uri="{BB962C8B-B14F-4D97-AF65-F5344CB8AC3E}">
        <p14:creationId xmlns:p14="http://schemas.microsoft.com/office/powerpoint/2010/main" val="159706239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5" name="Rectangle 4"/>
          <p:cNvSpPr/>
          <p:nvPr/>
        </p:nvSpPr>
        <p:spPr>
          <a:xfrm>
            <a:off x="0" y="121024"/>
            <a:ext cx="9144000" cy="1617178"/>
          </a:xfrm>
          <a:prstGeom prst="rect">
            <a:avLst/>
          </a:prstGeom>
          <a:solidFill>
            <a:srgbClr val="EC1D07"/>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6" name="Rectangle 5"/>
          <p:cNvSpPr/>
          <p:nvPr/>
        </p:nvSpPr>
        <p:spPr>
          <a:xfrm>
            <a:off x="0" y="327709"/>
            <a:ext cx="9144000" cy="1223185"/>
          </a:xfrm>
          <a:prstGeom prst="rect">
            <a:avLst/>
          </a:prstGeom>
          <a:solidFill>
            <a:schemeClr val="tx1"/>
          </a:solidFill>
          <a:ln>
            <a:solidFill>
              <a:schemeClr val="tx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7" name="Rectangle 6"/>
          <p:cNvSpPr/>
          <p:nvPr/>
        </p:nvSpPr>
        <p:spPr>
          <a:xfrm>
            <a:off x="0" y="505219"/>
            <a:ext cx="91440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4400" dirty="0" smtClean="0">
                <a:latin typeface="Engravers MT"/>
                <a:cs typeface="Engravers MT"/>
              </a:rPr>
              <a:t>In Thailand</a:t>
            </a:r>
            <a:endParaRPr lang="en-US" sz="4400" dirty="0">
              <a:latin typeface="Engravers MT"/>
              <a:cs typeface="Engravers MT"/>
            </a:endParaRPr>
          </a:p>
        </p:txBody>
      </p:sp>
      <p:pic>
        <p:nvPicPr>
          <p:cNvPr id="10" name="Picture 9" descr="1462840_10202301283591154_1171610655_n.jpg"/>
          <p:cNvPicPr>
            <a:picLocks noChangeAspect="1"/>
          </p:cNvPicPr>
          <p:nvPr/>
        </p:nvPicPr>
        <p:blipFill rotWithShape="1">
          <a:blip r:embed="rId2">
            <a:extLst>
              <a:ext uri="{28A0092B-C50C-407E-A947-70E740481C1C}">
                <a14:useLocalDpi xmlns:a14="http://schemas.microsoft.com/office/drawing/2010/main" val="0"/>
              </a:ext>
            </a:extLst>
          </a:blip>
          <a:srcRect t="20700"/>
          <a:stretch/>
        </p:blipFill>
        <p:spPr>
          <a:xfrm>
            <a:off x="7097392" y="1843364"/>
            <a:ext cx="1800899" cy="2433699"/>
          </a:xfrm>
          <a:prstGeom prst="rect">
            <a:avLst/>
          </a:prstGeom>
        </p:spPr>
      </p:pic>
      <p:pic>
        <p:nvPicPr>
          <p:cNvPr id="11" name="Picture 10" descr="1240346_10202301283951163_1156069513_n.jpg"/>
          <p:cNvPicPr>
            <a:picLocks noChangeAspect="1"/>
          </p:cNvPicPr>
          <p:nvPr/>
        </p:nvPicPr>
        <p:blipFill rotWithShape="1">
          <a:blip r:embed="rId3">
            <a:extLst>
              <a:ext uri="{28A0092B-C50C-407E-A947-70E740481C1C}">
                <a14:useLocalDpi xmlns:a14="http://schemas.microsoft.com/office/drawing/2010/main" val="0"/>
              </a:ext>
            </a:extLst>
          </a:blip>
          <a:srcRect l="2920" t="20700" r="2920" b="24266"/>
          <a:stretch/>
        </p:blipFill>
        <p:spPr>
          <a:xfrm>
            <a:off x="191177" y="1843365"/>
            <a:ext cx="2376039" cy="2468837"/>
          </a:xfrm>
          <a:prstGeom prst="rect">
            <a:avLst/>
          </a:prstGeom>
        </p:spPr>
      </p:pic>
      <p:pic>
        <p:nvPicPr>
          <p:cNvPr id="13" name="Picture 12" descr="1470255_10202301284471176_838018915_n.jpg"/>
          <p:cNvPicPr>
            <a:picLocks noChangeAspect="1"/>
          </p:cNvPicPr>
          <p:nvPr/>
        </p:nvPicPr>
        <p:blipFill rotWithShape="1">
          <a:blip r:embed="rId4">
            <a:extLst>
              <a:ext uri="{28A0092B-C50C-407E-A947-70E740481C1C}">
                <a14:useLocalDpi xmlns:a14="http://schemas.microsoft.com/office/drawing/2010/main" val="0"/>
              </a:ext>
            </a:extLst>
          </a:blip>
          <a:srcRect t="20700" b="24141"/>
          <a:stretch/>
        </p:blipFill>
        <p:spPr>
          <a:xfrm>
            <a:off x="191177" y="4437729"/>
            <a:ext cx="2376039" cy="2329931"/>
          </a:xfrm>
          <a:prstGeom prst="rect">
            <a:avLst/>
          </a:prstGeom>
        </p:spPr>
      </p:pic>
      <p:pic>
        <p:nvPicPr>
          <p:cNvPr id="14" name="Picture 13" descr="486666_10202301283351148_1104746358_n.jpg"/>
          <p:cNvPicPr>
            <a:picLocks noChangeAspect="1"/>
          </p:cNvPicPr>
          <p:nvPr/>
        </p:nvPicPr>
        <p:blipFill rotWithShape="1">
          <a:blip r:embed="rId5">
            <a:extLst>
              <a:ext uri="{28A0092B-C50C-407E-A947-70E740481C1C}">
                <a14:useLocalDpi xmlns:a14="http://schemas.microsoft.com/office/drawing/2010/main" val="0"/>
              </a:ext>
            </a:extLst>
          </a:blip>
          <a:srcRect t="20778" b="24539"/>
          <a:stretch/>
        </p:blipFill>
        <p:spPr>
          <a:xfrm>
            <a:off x="2908601" y="2908420"/>
            <a:ext cx="3857625" cy="3750003"/>
          </a:xfrm>
          <a:prstGeom prst="rect">
            <a:avLst/>
          </a:prstGeom>
        </p:spPr>
      </p:pic>
      <p:pic>
        <p:nvPicPr>
          <p:cNvPr id="15" name="Picture 14" descr="1451974_10202301284671181_1900848441_n.jpg"/>
          <p:cNvPicPr>
            <a:picLocks noChangeAspect="1"/>
          </p:cNvPicPr>
          <p:nvPr/>
        </p:nvPicPr>
        <p:blipFill rotWithShape="1">
          <a:blip r:embed="rId6">
            <a:extLst>
              <a:ext uri="{28A0092B-C50C-407E-A947-70E740481C1C}">
                <a14:useLocalDpi xmlns:a14="http://schemas.microsoft.com/office/drawing/2010/main" val="0"/>
              </a:ext>
            </a:extLst>
          </a:blip>
          <a:srcRect t="4778" b="22150"/>
          <a:stretch/>
        </p:blipFill>
        <p:spPr>
          <a:xfrm>
            <a:off x="7097392" y="4428214"/>
            <a:ext cx="1800899" cy="2339446"/>
          </a:xfrm>
          <a:prstGeom prst="rect">
            <a:avLst/>
          </a:prstGeom>
        </p:spPr>
      </p:pic>
      <p:sp>
        <p:nvSpPr>
          <p:cNvPr id="16" name="TextBox 15"/>
          <p:cNvSpPr txBox="1"/>
          <p:nvPr/>
        </p:nvSpPr>
        <p:spPr>
          <a:xfrm>
            <a:off x="1966379" y="1738202"/>
            <a:ext cx="5940102" cy="954107"/>
          </a:xfrm>
          <a:prstGeom prst="rect">
            <a:avLst/>
          </a:prstGeom>
          <a:noFill/>
        </p:spPr>
        <p:txBody>
          <a:bodyPr wrap="square" rtlCol="0">
            <a:spAutoFit/>
          </a:bodyPr>
          <a:lstStyle/>
          <a:p>
            <a:pPr algn="ctr"/>
            <a:r>
              <a:rPr lang="en-US" sz="2800" dirty="0" smtClean="0"/>
              <a:t>25 November</a:t>
            </a:r>
          </a:p>
          <a:p>
            <a:pPr algn="ctr"/>
            <a:r>
              <a:rPr lang="en-US" sz="2800" dirty="0" smtClean="0"/>
              <a:t>Women </a:t>
            </a:r>
            <a:r>
              <a:rPr lang="en-US" sz="2800" dirty="0"/>
              <a:t>A</a:t>
            </a:r>
            <a:r>
              <a:rPr lang="en-US" sz="2800" dirty="0" smtClean="0"/>
              <a:t>gainst Abuse</a:t>
            </a:r>
            <a:endParaRPr lang="en-US" sz="2800" dirty="0"/>
          </a:p>
        </p:txBody>
      </p:sp>
    </p:spTree>
    <p:extLst>
      <p:ext uri="{BB962C8B-B14F-4D97-AF65-F5344CB8AC3E}">
        <p14:creationId xmlns:p14="http://schemas.microsoft.com/office/powerpoint/2010/main" val="3842849386"/>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Story">
  <a:themeElements>
    <a:clrScheme name="Story">
      <a:dk1>
        <a:sysClr val="windowText" lastClr="000000"/>
      </a:dk1>
      <a:lt1>
        <a:sysClr val="window" lastClr="FFFFFF"/>
      </a:lt1>
      <a:dk2>
        <a:srgbClr val="212121"/>
      </a:dk2>
      <a:lt2>
        <a:srgbClr val="CDD4D7"/>
      </a:lt2>
      <a:accent1>
        <a:srgbClr val="1D86CD"/>
      </a:accent1>
      <a:accent2>
        <a:srgbClr val="732E9A"/>
      </a:accent2>
      <a:accent3>
        <a:srgbClr val="B50B1B"/>
      </a:accent3>
      <a:accent4>
        <a:srgbClr val="E8950E"/>
      </a:accent4>
      <a:accent5>
        <a:srgbClr val="55992B"/>
      </a:accent5>
      <a:accent6>
        <a:srgbClr val="2C9C89"/>
      </a:accent6>
      <a:hlink>
        <a:srgbClr val="EC4D4D"/>
      </a:hlink>
      <a:folHlink>
        <a:srgbClr val="F8CE8A"/>
      </a:folHlink>
    </a:clrScheme>
    <a:fontScheme name="Story">
      <a:majorFont>
        <a:latin typeface="Calisto MT"/>
        <a:ea typeface=""/>
        <a:cs typeface=""/>
        <a:font script="Jpan" typeface="ＭＳ Ｐ明朝"/>
      </a:majorFont>
      <a:minorFont>
        <a:latin typeface="Calisto MT"/>
        <a:ea typeface=""/>
        <a:cs typeface=""/>
        <a:font script="Jpan" typeface="ＭＳ Ｐ明朝"/>
      </a:minorFont>
    </a:fontScheme>
    <a:fmtScheme name="Story">
      <a:fillStyleLst>
        <a:solidFill>
          <a:schemeClr val="phClr"/>
        </a:solidFill>
        <a:blipFill rotWithShape="1">
          <a:blip xmlns:r="http://schemas.openxmlformats.org/officeDocument/2006/relationships" r:embed="rId1">
            <a:duotone>
              <a:schemeClr val="phClr">
                <a:shade val="10000"/>
                <a:satMod val="150000"/>
                <a:lumMod val="120000"/>
              </a:schemeClr>
              <a:schemeClr val="phClr">
                <a:satMod val="350000"/>
                <a:lumMod val="150000"/>
              </a:schemeClr>
            </a:duotone>
          </a:blip>
          <a:tile tx="0" ty="0" sx="20000" sy="20000" flip="none" algn="ctr"/>
        </a:blipFill>
        <a:gradFill rotWithShape="1">
          <a:gsLst>
            <a:gs pos="0">
              <a:schemeClr val="phClr">
                <a:shade val="20000"/>
                <a:satMod val="130000"/>
              </a:schemeClr>
            </a:gs>
            <a:gs pos="50000">
              <a:schemeClr val="phClr">
                <a:shade val="90000"/>
                <a:satMod val="130000"/>
              </a:schemeClr>
            </a:gs>
            <a:gs pos="100000">
              <a:schemeClr val="phClr">
                <a:shade val="100000"/>
                <a:satMod val="200000"/>
                <a:lumMod val="120000"/>
              </a:schemeClr>
            </a:gs>
          </a:gsLst>
          <a:lin ang="16200000" scaled="0"/>
        </a:gradFill>
      </a:fillStyleLst>
      <a:lnStyleLst>
        <a:ln w="6350" cap="flat" cmpd="sng" algn="ctr">
          <a:solidFill>
            <a:schemeClr val="phClr">
              <a:shade val="95000"/>
              <a:satMod val="105000"/>
            </a:schemeClr>
          </a:solidFill>
          <a:prstDash val="solid"/>
        </a:ln>
        <a:ln w="19050" cap="flat" cmpd="sng" algn="ctr">
          <a:solidFill>
            <a:schemeClr val="phClr"/>
          </a:solidFill>
          <a:prstDash val="solid"/>
        </a:ln>
        <a:ln w="34925" cap="flat" cmpd="sng" algn="ctr">
          <a:solidFill>
            <a:schemeClr val="phClr"/>
          </a:solidFill>
          <a:prstDash val="solid"/>
        </a:ln>
      </a:lnStyleLst>
      <a:effectStyleLst>
        <a:effectStyle>
          <a:effectLst/>
        </a:effectStyle>
        <a:effectStyle>
          <a:effectLst>
            <a:outerShdw blurRad="88900" dist="50800" dir="2100000" sx="104000" sy="104000" algn="br" rotWithShape="0">
              <a:srgbClr val="000000">
                <a:alpha val="55000"/>
              </a:srgbClr>
            </a:outerShdw>
          </a:effectLst>
        </a:effectStyle>
        <a:effectStyle>
          <a:effectLst>
            <a:outerShdw blurRad="127000" dist="63500" dir="5400000" sx="103000" sy="103000" rotWithShape="0">
              <a:srgbClr val="000000">
                <a:alpha val="75000"/>
              </a:srgbClr>
            </a:outerShdw>
          </a:effectLst>
          <a:scene3d>
            <a:camera prst="perspectiveFront" fov="3000000"/>
            <a:lightRig rig="balanced" dir="t">
              <a:rot lat="0" lon="0" rev="18000000"/>
            </a:lightRig>
          </a:scene3d>
          <a:sp3d prstMaterial="plastic">
            <a:bevelT w="25400" h="50800" prst="angle"/>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2">
            <a:duotone>
              <a:schemeClr val="phClr">
                <a:shade val="10000"/>
                <a:satMod val="150000"/>
              </a:schemeClr>
              <a:schemeClr val="phClr">
                <a:tint val="60000"/>
                <a:satMod val="400000"/>
                <a:lumMod val="11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Story.thmx</Template>
  <TotalTime>1381</TotalTime>
  <Words>471</Words>
  <Application>Microsoft Macintosh PowerPoint</Application>
  <PresentationFormat>On-screen Show (4:3)</PresentationFormat>
  <Paragraphs>40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Story</vt:lpstr>
      <vt:lpstr>L o v e ,  H a t e  a n d  M u r d e r</vt:lpstr>
      <vt:lpstr>PowerPoint Presentation</vt:lpstr>
      <vt:lpstr>The problem of battering</vt:lpstr>
      <vt:lpstr>The Cyclical Nature</vt:lpstr>
      <vt:lpstr>No-drop policy</vt:lpstr>
      <vt:lpstr>The Model</vt:lpstr>
      <vt:lpstr>Effects of no-drop policy</vt:lpstr>
      <vt:lpstr>Conclusion</vt:lpstr>
      <vt:lpstr>PowerPoint Presentation</vt:lpstr>
      <vt:lpstr>PowerPoint Presentation</vt:lpstr>
    </vt:vector>
  </TitlesOfParts>
  <Company>imagine-vesion@hotmail.com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natnicha srirungrojana</dc:creator>
  <cp:lastModifiedBy>natnicha srirungrojana</cp:lastModifiedBy>
  <cp:revision>35</cp:revision>
  <dcterms:created xsi:type="dcterms:W3CDTF">2013-11-21T17:14:56Z</dcterms:created>
  <dcterms:modified xsi:type="dcterms:W3CDTF">2013-11-28T21:25:43Z</dcterms:modified>
</cp:coreProperties>
</file>